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B25363-F294-4E7E-8E0E-7F849A8CAC21}">
  <a:tblStyle styleId="{ABB25363-F294-4E7E-8E0E-7F849A8CAC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b0b72b7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b0b72b7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b0b72b91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b0b72b91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d3055811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d3055811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d3055811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d3055811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b0b72b91e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b0b72b91e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0b72b91e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b0b72b91e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b0b72b91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b0b72b91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d305581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d305581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d3055811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d3055811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b0b72b9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b0b72b9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b0b72b91e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b0b72b91e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0b72b91e_1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b0b72b91e_1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b0b72b91e_4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b0b72b91e_4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b04d2b7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b04d2b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gif"/><Relationship Id="rId5" Type="http://schemas.openxmlformats.org/officeDocument/2006/relationships/image" Target="../media/image2.gif"/><Relationship Id="rId6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687250" y="1331350"/>
            <a:ext cx="59502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Exercise</a:t>
            </a:r>
            <a:r>
              <a:rPr b="1" i="1" lang="en-GB"/>
              <a:t> Tracking System</a:t>
            </a:r>
            <a:endParaRPr b="1" i="1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687250" y="2697477"/>
            <a:ext cx="63390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Group Number 5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693200" y="331275"/>
            <a:ext cx="7926900" cy="512700"/>
          </a:xfrm>
          <a:prstGeom prst="rect">
            <a:avLst/>
          </a:prstGeom>
          <a:solidFill>
            <a:srgbClr val="F7F7F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3600"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693200" y="781950"/>
            <a:ext cx="7926900" cy="4061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Determining the type of exercise based on accelerometer readings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Machine Learning?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decision-making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-complex, multidimensional data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Features (Input Variables):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IMU sensors data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Target Variable (Output):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(Type of exercise with count)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Pushups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Squats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Crunches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Lunges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Jumping Jacks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824" y="1300950"/>
            <a:ext cx="791900" cy="10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236" y="3604337"/>
            <a:ext cx="1785037" cy="12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950" y="2066363"/>
            <a:ext cx="1655600" cy="13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2721" y="3442325"/>
            <a:ext cx="1738166" cy="130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567225" y="488725"/>
            <a:ext cx="7505700" cy="51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3600"/>
          </a:p>
        </p:txBody>
      </p:sp>
      <p:sp>
        <p:nvSpPr>
          <p:cNvPr id="212" name="Google Shape;212;p23"/>
          <p:cNvSpPr txBox="1"/>
          <p:nvPr/>
        </p:nvSpPr>
        <p:spPr>
          <a:xfrm>
            <a:off x="697500" y="1249125"/>
            <a:ext cx="7749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Neural Network: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Input Layer (Features)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Hidden Layers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-Introduce Non-Linearity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Output Layers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Unsupervised ML Algo: (e.g. Kmeans)</a:t>
            </a:r>
            <a:endParaRPr sz="17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125" y="1338977"/>
            <a:ext cx="4844898" cy="17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819150" y="576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Challenges</a:t>
            </a:r>
            <a:endParaRPr i="1"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819150" y="1239825"/>
            <a:ext cx="75057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GB" sz="2000"/>
              <a:t>Portable</a:t>
            </a:r>
            <a:r>
              <a:rPr lang="en-GB" sz="2000"/>
              <a:t> device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❏"/>
            </a:pPr>
            <a:r>
              <a:rPr lang="en-GB" sz="2000"/>
              <a:t>Different patterns and rhythms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❏"/>
            </a:pPr>
            <a:r>
              <a:rPr lang="en-GB" sz="2000"/>
              <a:t>Anomalies in data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GB" sz="2000"/>
              <a:t>K-means clustering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GB" sz="2000"/>
              <a:t>Dynamic Time Warping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GB" sz="2000"/>
              <a:t>Thresholding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/>
              <a:t>	</a:t>
            </a:r>
            <a:endParaRPr sz="1800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350" y="1134850"/>
            <a:ext cx="4002525" cy="18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351" y="2989595"/>
            <a:ext cx="3797974" cy="171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819150" y="621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Testing</a:t>
            </a:r>
            <a:endParaRPr i="1"/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819150" y="1453200"/>
            <a:ext cx="75057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-GB" sz="1900"/>
              <a:t>Time based labelled sets</a:t>
            </a:r>
            <a:endParaRPr sz="19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❏"/>
            </a:pPr>
            <a:r>
              <a:rPr lang="en-GB" sz="1900"/>
              <a:t>Verification against the outputs given from our </a:t>
            </a:r>
            <a:r>
              <a:rPr lang="en-GB" sz="1900"/>
              <a:t>model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-GB" sz="1700"/>
              <a:t>E.g. 3 pushups and 1 squat vs 4 pushups</a:t>
            </a:r>
            <a:endParaRPr sz="1700"/>
          </a:p>
        </p:txBody>
      </p:sp>
      <p:graphicFrame>
        <p:nvGraphicFramePr>
          <p:cNvPr id="228" name="Google Shape;228;p25"/>
          <p:cNvGraphicFramePr/>
          <p:nvPr/>
        </p:nvGraphicFramePr>
        <p:xfrm>
          <a:off x="907575" y="341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{ABB25363-F294-4E7E-8E0E-7F849A8CAC21}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Actual data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Timeframe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Prediction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Accuracy</a:t>
                      </a:r>
                      <a:endParaRPr b="1"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 pushups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 pushups, 1 squat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75%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6"/>
          <p:cNvGrpSpPr/>
          <p:nvPr/>
        </p:nvGrpSpPr>
        <p:grpSpPr>
          <a:xfrm>
            <a:off x="618820" y="1575830"/>
            <a:ext cx="1418334" cy="1567400"/>
            <a:chOff x="618820" y="1574025"/>
            <a:chExt cx="1418334" cy="1567400"/>
          </a:xfrm>
        </p:grpSpPr>
        <p:cxnSp>
          <p:nvCxnSpPr>
            <p:cNvPr id="234" name="Google Shape;234;p26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5" name="Google Shape;235;p26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26"/>
            <p:cNvGrpSpPr/>
            <p:nvPr/>
          </p:nvGrpSpPr>
          <p:grpSpPr>
            <a:xfrm>
              <a:off x="719081" y="1574025"/>
              <a:ext cx="1175119" cy="1567400"/>
              <a:chOff x="1314039" y="1574025"/>
              <a:chExt cx="1175119" cy="1567400"/>
            </a:xfrm>
          </p:grpSpPr>
          <p:sp>
            <p:nvSpPr>
              <p:cNvPr id="238" name="Google Shape;238;p26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Start of the Project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9" name="Google Shape;239;p26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Sept First week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0" name="Google Shape;240;p26"/>
          <p:cNvGrpSpPr/>
          <p:nvPr/>
        </p:nvGrpSpPr>
        <p:grpSpPr>
          <a:xfrm>
            <a:off x="1917073" y="1575825"/>
            <a:ext cx="1418334" cy="1703880"/>
            <a:chOff x="1917073" y="1575825"/>
            <a:chExt cx="1418334" cy="1703880"/>
          </a:xfrm>
        </p:grpSpPr>
        <p:cxnSp>
          <p:nvCxnSpPr>
            <p:cNvPr id="241" name="Google Shape;241;p26"/>
            <p:cNvCxnSpPr/>
            <p:nvPr/>
          </p:nvCxnSpPr>
          <p:spPr>
            <a:xfrm>
              <a:off x="2597529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Google Shape;242;p26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 txBox="1"/>
            <p:nvPr/>
          </p:nvSpPr>
          <p:spPr>
            <a:xfrm>
              <a:off x="2013760" y="2833305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Integrating Sensors and controller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26"/>
            <p:cNvSpPr txBox="1"/>
            <p:nvPr/>
          </p:nvSpPr>
          <p:spPr>
            <a:xfrm>
              <a:off x="2013752" y="157582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24-30 sept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6" name="Google Shape;246;p26"/>
          <p:cNvGrpSpPr/>
          <p:nvPr/>
        </p:nvGrpSpPr>
        <p:grpSpPr>
          <a:xfrm>
            <a:off x="3214118" y="1575830"/>
            <a:ext cx="1418334" cy="1703875"/>
            <a:chOff x="3214118" y="1575830"/>
            <a:chExt cx="1418334" cy="1703875"/>
          </a:xfrm>
        </p:grpSpPr>
        <p:cxnSp>
          <p:nvCxnSpPr>
            <p:cNvPr id="247" name="Google Shape;247;p26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8" name="Google Shape;248;p26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 txBox="1"/>
            <p:nvPr/>
          </p:nvSpPr>
          <p:spPr>
            <a:xfrm>
              <a:off x="3339270" y="2833305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Data Collection, preprocessing and storage</a:t>
              </a:r>
              <a:endParaRPr/>
            </a:p>
          </p:txBody>
        </p:sp>
        <p:sp>
          <p:nvSpPr>
            <p:cNvPr id="251" name="Google Shape;251;p26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5-10 oct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26"/>
          <p:cNvGrpSpPr/>
          <p:nvPr/>
        </p:nvGrpSpPr>
        <p:grpSpPr>
          <a:xfrm>
            <a:off x="4511544" y="1575830"/>
            <a:ext cx="1418334" cy="1567400"/>
            <a:chOff x="4511544" y="1575830"/>
            <a:chExt cx="1418334" cy="1567400"/>
          </a:xfrm>
        </p:grpSpPr>
        <p:cxnSp>
          <p:nvCxnSpPr>
            <p:cNvPr id="253" name="Google Shape;253;p26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4" name="Google Shape;254;p26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 txBox="1"/>
            <p:nvPr/>
          </p:nvSpPr>
          <p:spPr>
            <a:xfrm>
              <a:off x="463693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Training ML models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26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15-20 Oct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5808702" y="1575830"/>
            <a:ext cx="1418334" cy="1567400"/>
            <a:chOff x="3214118" y="1575830"/>
            <a:chExt cx="1418334" cy="1567400"/>
          </a:xfrm>
        </p:grpSpPr>
        <p:cxnSp>
          <p:nvCxnSpPr>
            <p:cNvPr id="259" name="Google Shape;259;p26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0" name="Google Shape;260;p26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26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25-30 Oct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4" name="Google Shape;264;p26"/>
          <p:cNvGrpSpPr/>
          <p:nvPr/>
        </p:nvGrpSpPr>
        <p:grpSpPr>
          <a:xfrm>
            <a:off x="7106128" y="1575830"/>
            <a:ext cx="1418334" cy="1567400"/>
            <a:chOff x="4511544" y="1575830"/>
            <a:chExt cx="1418334" cy="1567400"/>
          </a:xfrm>
        </p:grpSpPr>
        <p:cxnSp>
          <p:nvCxnSpPr>
            <p:cNvPr id="265" name="Google Shape;265;p26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6" name="Google Shape;266;p26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UI Development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26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Upto 10th Nov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0" name="Google Shape;270;p26"/>
          <p:cNvSpPr txBox="1"/>
          <p:nvPr>
            <p:ph type="title"/>
          </p:nvPr>
        </p:nvSpPr>
        <p:spPr>
          <a:xfrm>
            <a:off x="819150" y="530700"/>
            <a:ext cx="75057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/>
        </p:nvSpPr>
        <p:spPr>
          <a:xfrm>
            <a:off x="2488350" y="1925150"/>
            <a:ext cx="41673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4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b="1" i="1" sz="4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ctrTitle"/>
          </p:nvPr>
        </p:nvSpPr>
        <p:spPr>
          <a:xfrm>
            <a:off x="1891353" y="8622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Motivation</a:t>
            </a:r>
            <a:endParaRPr b="1" i="1"/>
          </a:p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548700" y="1934775"/>
            <a:ext cx="6412200" cy="16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0">
              <a:solidFill>
                <a:srgbClr val="000000"/>
              </a:solidFill>
            </a:endParaRPr>
          </a:p>
          <a:p>
            <a:pPr indent="-33274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0"/>
              <a:buChar char="●"/>
            </a:pPr>
            <a:r>
              <a:rPr lang="en-GB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Comprehensive Physical and Mental Benefits using workouts</a:t>
            </a:r>
            <a:r>
              <a:rPr lang="en-GB" sz="1840">
                <a:solidFill>
                  <a:srgbClr val="000000"/>
                </a:solidFill>
              </a:rPr>
              <a:t>.</a:t>
            </a:r>
            <a:endParaRPr sz="164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40">
              <a:solidFill>
                <a:srgbClr val="000000"/>
              </a:solidFill>
            </a:endParaRPr>
          </a:p>
          <a:p>
            <a:pPr indent="-33274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0"/>
              <a:buChar char="●"/>
            </a:pPr>
            <a:r>
              <a:rPr lang="en-GB" sz="1640">
                <a:solidFill>
                  <a:srgbClr val="000000"/>
                </a:solidFill>
              </a:rPr>
              <a:t>Tracking exercise counts and calories burned is essential for monitoring and motivating individuals to achieve their fitness goals</a:t>
            </a:r>
            <a:endParaRPr sz="164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623700"/>
            <a:ext cx="7505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GB" sz="3800"/>
              <a:t>Introduction</a:t>
            </a:r>
            <a:endParaRPr b="1" i="1" sz="3800"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514325"/>
            <a:ext cx="7505700" cy="28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Propose an exercise tracking system,designed to monitor and analyze an individual’s physical activities,accurately detects the type of exercise being performed, keep track of the 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repetitions(or counts), and provide real-time data on total calories burnt during workout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exercise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tracking system uses various sensors and technologies to monitor and record your physical activity and health-related data, and tracking our fitness progress,set goals and make informed decisions about your fitness goals effectively and efficiently.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357675"/>
            <a:ext cx="75057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Key Features and Functions: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A2D2F"/>
                </a:solidFill>
              </a:rPr>
              <a:t>1.Exercise Recognition</a:t>
            </a:r>
            <a:endParaRPr b="1" sz="1800">
              <a:solidFill>
                <a:srgbClr val="3A2D2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A2D2F"/>
                </a:solidFill>
              </a:rPr>
              <a:t>2.Repetition Tracking</a:t>
            </a:r>
            <a:endParaRPr b="1" sz="1800">
              <a:solidFill>
                <a:srgbClr val="3A2D2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A2D2F"/>
                </a:solidFill>
              </a:rPr>
              <a:t>3.Calorie Calculation</a:t>
            </a:r>
            <a:endParaRPr b="1" sz="1800">
              <a:solidFill>
                <a:srgbClr val="3A2D2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A2D2F"/>
                </a:solidFill>
              </a:rPr>
              <a:t>4.Workout History</a:t>
            </a:r>
            <a:endParaRPr b="1" sz="1800">
              <a:solidFill>
                <a:srgbClr val="3A2D2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A2D2F"/>
                </a:solidFill>
              </a:rPr>
              <a:t>5.Personalized Recommendations.</a:t>
            </a:r>
            <a:endParaRPr b="1" sz="1800">
              <a:solidFill>
                <a:srgbClr val="3A2D2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70225" y="691900"/>
            <a:ext cx="7610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623700"/>
            <a:ext cx="7505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GB" sz="3800"/>
              <a:t>Introduction</a:t>
            </a:r>
            <a:endParaRPr b="1" i="1" sz="3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ctrTitle"/>
          </p:nvPr>
        </p:nvSpPr>
        <p:spPr>
          <a:xfrm>
            <a:off x="1742053" y="2366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  </a:t>
            </a:r>
            <a:r>
              <a:rPr b="1" i="1" lang="en-GB"/>
              <a:t>Objectives</a:t>
            </a:r>
            <a:endParaRPr b="1" i="1"/>
          </a:p>
        </p:txBody>
      </p:sp>
      <p:sp>
        <p:nvSpPr>
          <p:cNvPr id="154" name="Google Shape;154;p17"/>
          <p:cNvSpPr txBox="1"/>
          <p:nvPr>
            <p:ph idx="1" type="subTitle"/>
          </p:nvPr>
        </p:nvSpPr>
        <p:spPr>
          <a:xfrm>
            <a:off x="1625350" y="1593325"/>
            <a:ext cx="55779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>
                <a:solidFill>
                  <a:srgbClr val="000000"/>
                </a:solidFill>
              </a:rPr>
              <a:t>Create a robust predictive system that utilizes key  parameters obtained by sensors to assess the type of </a:t>
            </a:r>
            <a:r>
              <a:rPr lang="en-GB">
                <a:solidFill>
                  <a:srgbClr val="000000"/>
                </a:solidFill>
              </a:rPr>
              <a:t>exercise</a:t>
            </a:r>
            <a:r>
              <a:rPr lang="en-GB">
                <a:solidFill>
                  <a:srgbClr val="000000"/>
                </a:solidFill>
              </a:rPr>
              <a:t> and total calories burnt during workout.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>
                <a:solidFill>
                  <a:srgbClr val="000000"/>
                </a:solidFill>
              </a:rPr>
              <a:t>Achieve a high level of accuracy in classifying the type of exercise and its count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>
                <a:solidFill>
                  <a:srgbClr val="000000"/>
                </a:solidFill>
              </a:rPr>
              <a:t>Enable real-time or near-real-time assessment of the kind of exercise the person is doing, allowing for timely decision-making regarding their fitness goals.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440900"/>
            <a:ext cx="7505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GB" sz="3800"/>
              <a:t>Hardware Components</a:t>
            </a:r>
            <a:endParaRPr b="1" i="1" sz="3800"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567700" y="1310200"/>
            <a:ext cx="46125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436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508"/>
              <a:buFont typeface="Arial"/>
              <a:buChar char="●"/>
            </a:pPr>
            <a:r>
              <a:rPr lang="en-GB" sz="1508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LSM9DS1 (9 axis IMU)</a:t>
            </a:r>
            <a:endParaRPr sz="1508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436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Arial"/>
              <a:buChar char="●"/>
            </a:pPr>
            <a:r>
              <a:rPr lang="en-GB" sz="1508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APDS-9960 (Digital proximity, Ambient light, RGB, and Gesture Sensor)</a:t>
            </a:r>
            <a:endParaRPr sz="1508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436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508"/>
              <a:buFont typeface="Arial"/>
              <a:buChar char="●"/>
            </a:pPr>
            <a:r>
              <a:rPr lang="en-GB" sz="1508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Raspberry Pi 4</a:t>
            </a:r>
            <a:endParaRPr sz="1508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8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controller consist of inbuilt embedded module which we are using:</a:t>
            </a:r>
            <a:endParaRPr sz="1508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4365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Arial"/>
              <a:buChar char="○"/>
            </a:pPr>
            <a:r>
              <a:rPr lang="en-GB" sz="1508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Bluetooth 5.0</a:t>
            </a:r>
            <a:endParaRPr sz="150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470925" y="4473800"/>
            <a:ext cx="87555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Image source: </a:t>
            </a:r>
            <a:r>
              <a:rPr lang="en-GB" sz="1300"/>
              <a:t>ht</a:t>
            </a:r>
            <a:r>
              <a:rPr lang="en-GB" sz="1300"/>
              <a:t>tps://assets.raspberrypi.com/static/blueprint-labelled-97975f4b1159239a8e248d180be87e3e.svg</a:t>
            </a:r>
            <a:endParaRPr sz="1300"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900" y="1675813"/>
            <a:ext cx="3559926" cy="22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440900"/>
            <a:ext cx="7505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GB" sz="3900"/>
              <a:t>Sensors Used</a:t>
            </a:r>
            <a:endParaRPr b="1" i="1" sz="3900"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436625" y="1298775"/>
            <a:ext cx="5669400" cy="3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-3276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❏"/>
            </a:pPr>
            <a:r>
              <a:rPr b="1"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LSM9DS1 (9 axis IMU)</a:t>
            </a: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4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8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2" marL="13716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Arial"/>
              <a:buChar char="❏"/>
            </a:pPr>
            <a:r>
              <a:rPr lang="en-GB" sz="4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The LSM9DS1 is a system-in-package featuring a 3D digital linear acceleration sensor, a 3D digital angular rate sensor, and a 3D digital magnetic sensor.</a:t>
            </a:r>
            <a:endParaRPr sz="48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❏"/>
            </a:pPr>
            <a:r>
              <a:rPr b="1"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APDS-9960 Sensor</a:t>
            </a:r>
            <a:r>
              <a:rPr lang="en-GB" sz="4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48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8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2" marL="13716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❏"/>
            </a:pPr>
            <a:r>
              <a:rPr lang="en-GB" sz="4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 is primarily designed for gesture recognition and proximity sensing.</a:t>
            </a:r>
            <a:endParaRPr sz="48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2" marL="13716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❏"/>
            </a:pPr>
            <a:r>
              <a:rPr lang="en-GB" sz="4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Orientation tracking</a:t>
            </a:r>
            <a:endParaRPr sz="48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2" marL="13716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Arial"/>
              <a:buChar char="❏"/>
            </a:pPr>
            <a:r>
              <a:rPr lang="en-GB" sz="48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Gesture recognition</a:t>
            </a:r>
            <a:endParaRPr sz="48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85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1298775"/>
            <a:ext cx="2402574" cy="1281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0" y="3041550"/>
            <a:ext cx="2402576" cy="1432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19150" y="845600"/>
            <a:ext cx="70983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IoT data collection,cloud training and Deployment</a:t>
            </a:r>
            <a:endParaRPr i="1" sz="2400"/>
          </a:p>
        </p:txBody>
      </p:sp>
      <p:sp>
        <p:nvSpPr>
          <p:cNvPr id="176" name="Google Shape;176;p20"/>
          <p:cNvSpPr txBox="1"/>
          <p:nvPr>
            <p:ph idx="2" type="body"/>
          </p:nvPr>
        </p:nvSpPr>
        <p:spPr>
          <a:xfrm>
            <a:off x="916725" y="1797975"/>
            <a:ext cx="7286400" cy="21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By using Arduino collect the data from the sensors.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Send the data from Arduino to Raspberry pi </a:t>
            </a:r>
            <a:r>
              <a:rPr lang="en-GB" sz="1600"/>
              <a:t>through</a:t>
            </a:r>
            <a:r>
              <a:rPr lang="en-GB" sz="1600"/>
              <a:t> serial communication.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By using Raspberry Pi’s wifi or Ethernet to send the data to cloud.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On cloud we will run our ML model to predict the </a:t>
            </a:r>
            <a:r>
              <a:rPr b="1" lang="en-GB" sz="1600"/>
              <a:t>Type of exercise</a:t>
            </a:r>
            <a:r>
              <a:rPr lang="en-GB" sz="1600"/>
              <a:t> by using various algorithms.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will deploy the trained model in UI to get real time data.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/>
        </p:nvSpPr>
        <p:spPr>
          <a:xfrm>
            <a:off x="322325" y="1193300"/>
            <a:ext cx="1211700" cy="4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Sensor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322325" y="1848625"/>
            <a:ext cx="1211700" cy="4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Sensor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322325" y="3418350"/>
            <a:ext cx="1211700" cy="43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Sensor 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825250" y="2283025"/>
            <a:ext cx="3087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350" y="1739876"/>
            <a:ext cx="1491697" cy="9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300" y="1798148"/>
            <a:ext cx="1491702" cy="87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775" y="1739900"/>
            <a:ext cx="1211700" cy="12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1625450" y="2127475"/>
            <a:ext cx="400200" cy="3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3282825" y="2127463"/>
            <a:ext cx="400200" cy="3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5233525" y="2127475"/>
            <a:ext cx="400200" cy="3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6858650" y="2127475"/>
            <a:ext cx="400200" cy="3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2116875" y="2842850"/>
            <a:ext cx="948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3807800" y="2842850"/>
            <a:ext cx="1268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5725463" y="2876000"/>
            <a:ext cx="948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Cloud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7323350" y="2951575"/>
            <a:ext cx="1360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UI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5679250" y="2062713"/>
            <a:ext cx="1097280" cy="566028"/>
          </a:xfrm>
          <a:prstGeom prst="cloud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 ML model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